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sldIdLst>
    <p:sldId id="256" r:id="rId2"/>
    <p:sldId id="329" r:id="rId3"/>
    <p:sldId id="330" r:id="rId4"/>
    <p:sldId id="257" r:id="rId5"/>
    <p:sldId id="327" r:id="rId6"/>
    <p:sldId id="262" r:id="rId7"/>
    <p:sldId id="328" r:id="rId8"/>
    <p:sldId id="319" r:id="rId9"/>
    <p:sldId id="317" r:id="rId10"/>
    <p:sldId id="321" r:id="rId11"/>
    <p:sldId id="322" r:id="rId12"/>
    <p:sldId id="323" r:id="rId13"/>
    <p:sldId id="325" r:id="rId14"/>
    <p:sldId id="326" r:id="rId15"/>
    <p:sldId id="324" r:id="rId16"/>
    <p:sldId id="287" r:id="rId17"/>
    <p:sldId id="281" r:id="rId18"/>
    <p:sldId id="310" r:id="rId19"/>
    <p:sldId id="295" r:id="rId20"/>
    <p:sldId id="29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1C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2" autoAdjust="0"/>
    <p:restoredTop sz="94639" autoAdjust="0"/>
  </p:normalViewPr>
  <p:slideViewPr>
    <p:cSldViewPr snapToGrid="0" snapToObjects="1">
      <p:cViewPr varScale="1">
        <p:scale>
          <a:sx n="98" d="100"/>
          <a:sy n="98" d="100"/>
        </p:scale>
        <p:origin x="-1400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février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février 24,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FJR-couleu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62" y="147649"/>
            <a:ext cx="4134518" cy="282869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rot="19140000">
            <a:off x="4485148" y="1880492"/>
            <a:ext cx="4882459" cy="1204306"/>
          </a:xfrm>
        </p:spPr>
        <p:txBody>
          <a:bodyPr/>
          <a:lstStyle/>
          <a:p>
            <a:r>
              <a:rPr lang="fr-FR" dirty="0" smtClean="0"/>
              <a:t>LA JUSTICE RESTAURATIVE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87421" y="4830684"/>
            <a:ext cx="6756579" cy="1269925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/>
              <a:t>Des modalités de justice restaurative 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en </a:t>
            </a:r>
            <a:r>
              <a:rPr lang="en-US" sz="2000" b="1" dirty="0"/>
              <a:t>droit pénal français 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au </a:t>
            </a:r>
            <a:r>
              <a:rPr lang="en-US" sz="2000" b="1" dirty="0"/>
              <a:t>regard de la directive </a:t>
            </a:r>
            <a:endParaRPr lang="en-US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215812" y="6499018"/>
            <a:ext cx="85992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Comment la France va-t-elle </a:t>
            </a:r>
            <a:r>
              <a:rPr lang="fr-FR" sz="1050" b="1" dirty="0" err="1"/>
              <a:t>intégrer</a:t>
            </a:r>
            <a:r>
              <a:rPr lang="fr-FR" sz="1050" b="1" dirty="0"/>
              <a:t> la directive </a:t>
            </a:r>
            <a:r>
              <a:rPr lang="fr-FR" sz="1050" b="1" dirty="0" err="1"/>
              <a:t>européenne</a:t>
            </a:r>
            <a:r>
              <a:rPr lang="fr-FR" sz="1050" b="1" dirty="0"/>
              <a:t> sur les droits et l’aide aux victimes </a:t>
            </a:r>
            <a:r>
              <a:rPr lang="fr-FR" sz="1050" b="1" dirty="0" smtClean="0"/>
              <a:t>? – INAVEM 22 février 2014 – Benjamin Sayous</a:t>
            </a:r>
            <a:endParaRPr lang="fr-FR" sz="1050" dirty="0"/>
          </a:p>
        </p:txBody>
      </p:sp>
    </p:spTree>
    <p:extLst>
      <p:ext uri="{BB962C8B-B14F-4D97-AF65-F5344CB8AC3E}">
        <p14:creationId xmlns:p14="http://schemas.microsoft.com/office/powerpoint/2010/main" val="1558790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3366FF"/>
                </a:solidFill>
              </a:rPr>
              <a:t>QU’EST-CE QUE </a:t>
            </a:r>
            <a:r>
              <a:rPr lang="fr-FR" dirty="0" smtClean="0">
                <a:solidFill>
                  <a:srgbClr val="3366FF"/>
                </a:solidFill>
              </a:rPr>
              <a:t>L’ I F J R </a:t>
            </a:r>
            <a:r>
              <a:rPr lang="fr-FR" dirty="0">
                <a:solidFill>
                  <a:srgbClr val="3366FF"/>
                </a:solidFill>
              </a:rPr>
              <a:t>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073615"/>
          </a:xfrm>
        </p:spPr>
        <p:txBody>
          <a:bodyPr>
            <a:normAutofit/>
          </a:bodyPr>
          <a:lstStyle/>
          <a:p>
            <a:r>
              <a:rPr lang="fr-FR" sz="3200" dirty="0">
                <a:solidFill>
                  <a:srgbClr val="3366FF"/>
                </a:solidFill>
              </a:rPr>
              <a:t>I</a:t>
            </a:r>
            <a:r>
              <a:rPr lang="fr-FR" sz="2000" dirty="0" smtClean="0"/>
              <a:t>nstitut </a:t>
            </a:r>
            <a:r>
              <a:rPr lang="fr-FR" sz="3200" dirty="0" smtClean="0">
                <a:solidFill>
                  <a:srgbClr val="3366FF"/>
                </a:solidFill>
              </a:rPr>
              <a:t>F</a:t>
            </a:r>
            <a:r>
              <a:rPr lang="fr-FR" sz="2000" dirty="0" smtClean="0"/>
              <a:t>rançais pour la </a:t>
            </a:r>
            <a:r>
              <a:rPr lang="fr-FR" sz="3200" dirty="0" smtClean="0">
                <a:solidFill>
                  <a:srgbClr val="3366FF"/>
                </a:solidFill>
              </a:rPr>
              <a:t>J</a:t>
            </a:r>
            <a:r>
              <a:rPr lang="fr-FR" sz="2000" dirty="0" smtClean="0"/>
              <a:t>ustice </a:t>
            </a:r>
            <a:r>
              <a:rPr lang="fr-FR" sz="3200" dirty="0" smtClean="0">
                <a:solidFill>
                  <a:srgbClr val="3366FF"/>
                </a:solidFill>
              </a:rPr>
              <a:t>R</a:t>
            </a:r>
            <a:r>
              <a:rPr lang="fr-FR" sz="2000" dirty="0" smtClean="0"/>
              <a:t>estaurative</a:t>
            </a:r>
            <a:endParaRPr lang="fr-FR" sz="2000" dirty="0"/>
          </a:p>
          <a:p>
            <a:r>
              <a:rPr lang="fr-FR" sz="2000" u="sng" dirty="0" smtClean="0"/>
              <a:t>Nos missions :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promouvoir </a:t>
            </a:r>
            <a:r>
              <a:rPr lang="fr-FR" sz="1500" dirty="0"/>
              <a:t>la Justice restaurative en France et dans le monde ;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encourager </a:t>
            </a:r>
            <a:r>
              <a:rPr lang="fr-FR" sz="1500" dirty="0"/>
              <a:t>la recherche en criminologie et plus particulièrement les travaux de recherche ayant pour objet la Justice restaurative, ses enjeux et ses finalités ;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encourager </a:t>
            </a:r>
            <a:r>
              <a:rPr lang="fr-FR" sz="1500" dirty="0"/>
              <a:t>les expérimentations de modalités de Justice restaurative en France ;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de </a:t>
            </a:r>
            <a:r>
              <a:rPr lang="fr-FR" sz="1500" dirty="0"/>
              <a:t>développer et élargir la connaissance du public en matière de Justice restaurative et plus particulièrement sur ses formes et finalités ;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soutenir </a:t>
            </a:r>
            <a:r>
              <a:rPr lang="fr-FR" sz="1500" dirty="0"/>
              <a:t>les professionnels de la Justice restaurative et de tous les secteurs en lien avec la Justice restaurative ;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participer à </a:t>
            </a:r>
            <a:r>
              <a:rPr lang="fr-FR" sz="1500" dirty="0"/>
              <a:t>la formation spécifique des intervenants en justice restaurative.</a:t>
            </a:r>
            <a:endParaRPr lang="fr-FR" sz="1500" dirty="0" smtClean="0"/>
          </a:p>
          <a:p>
            <a:endParaRPr lang="fr-FR" sz="2000" dirty="0"/>
          </a:p>
        </p:txBody>
      </p:sp>
      <p:sp>
        <p:nvSpPr>
          <p:cNvPr id="4" name="ZoneTexte 3"/>
          <p:cNvSpPr txBox="1"/>
          <p:nvPr/>
        </p:nvSpPr>
        <p:spPr>
          <a:xfrm>
            <a:off x="4061206" y="5851960"/>
            <a:ext cx="4986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www.justicerestaurative.org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5416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QU’EST-CE QUE LA JUSTICE RESTAURATIVE ?</a:t>
            </a:r>
            <a:endParaRPr lang="fr-FR" dirty="0">
              <a:solidFill>
                <a:srgbClr val="3366FF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000028"/>
            <a:ext cx="7520940" cy="3579849"/>
          </a:xfrm>
        </p:spPr>
        <p:txBody>
          <a:bodyPr>
            <a:noAutofit/>
          </a:bodyPr>
          <a:lstStyle/>
          <a:p>
            <a:pPr marL="0" indent="0" algn="just"/>
            <a:r>
              <a:rPr lang="fr-FR" b="0" dirty="0">
                <a:latin typeface="+mj-lt"/>
                <a:cs typeface="Times New Roman"/>
              </a:rPr>
              <a:t>Conformément à la philosophie de la Justice restaurative (réparatrice ou restauratrice), les mesures qu’elle promeut s’inscrivent dans un processus dynamique. 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fr-FR" b="0" dirty="0" smtClean="0">
                <a:latin typeface="+mj-lt"/>
                <a:cs typeface="Times New Roman"/>
              </a:rPr>
              <a:t>Elles </a:t>
            </a:r>
            <a:r>
              <a:rPr lang="fr-FR" b="0" dirty="0">
                <a:latin typeface="+mj-lt"/>
                <a:cs typeface="Times New Roman"/>
              </a:rPr>
              <a:t>supposent :</a:t>
            </a: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la </a:t>
            </a:r>
            <a:r>
              <a:rPr lang="fr-FR" b="0" dirty="0">
                <a:latin typeface="+mj-lt"/>
                <a:cs typeface="Times New Roman"/>
              </a:rPr>
              <a:t>participation </a:t>
            </a:r>
            <a:r>
              <a:rPr lang="fr-FR" b="0" dirty="0" smtClean="0">
                <a:latin typeface="+mj-lt"/>
                <a:cs typeface="Times New Roman"/>
              </a:rPr>
              <a:t>volontaire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de </a:t>
            </a:r>
            <a:r>
              <a:rPr lang="fr-FR" b="0" dirty="0" err="1">
                <a:latin typeface="+mj-lt"/>
                <a:cs typeface="Times New Roman"/>
              </a:rPr>
              <a:t>tou</a:t>
            </a:r>
            <a:r>
              <a:rPr lang="fr-FR" b="0" dirty="0">
                <a:latin typeface="+mj-lt"/>
                <a:cs typeface="Times New Roman"/>
              </a:rPr>
              <a:t>(te)s celles et ceux qui s’estiment concerné(e)</a:t>
            </a:r>
            <a:r>
              <a:rPr lang="fr-FR" b="0" dirty="0" smtClean="0">
                <a:latin typeface="+mj-lt"/>
                <a:cs typeface="Times New Roman"/>
              </a:rPr>
              <a:t>s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par </a:t>
            </a:r>
            <a:r>
              <a:rPr lang="fr-FR" b="0" dirty="0">
                <a:latin typeface="+mj-lt"/>
                <a:cs typeface="Times New Roman"/>
              </a:rPr>
              <a:t>le conflit de nature criminelle</a:t>
            </a:r>
            <a:r>
              <a:rPr lang="fr-FR" b="0" dirty="0" smtClean="0">
                <a:latin typeface="+mj-lt"/>
                <a:cs typeface="Times New Roman"/>
              </a:rPr>
              <a:t>,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afin </a:t>
            </a:r>
            <a:r>
              <a:rPr lang="fr-FR" b="0" dirty="0">
                <a:latin typeface="+mj-lt"/>
                <a:cs typeface="Times New Roman"/>
              </a:rPr>
              <a:t>de négocier</a:t>
            </a:r>
            <a:r>
              <a:rPr lang="fr-FR" b="0" dirty="0" smtClean="0">
                <a:latin typeface="+mj-lt"/>
                <a:cs typeface="Times New Roman"/>
              </a:rPr>
              <a:t>,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ensemble,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par </a:t>
            </a:r>
            <a:r>
              <a:rPr lang="fr-FR" b="0" dirty="0">
                <a:latin typeface="+mj-lt"/>
                <a:cs typeface="Times New Roman"/>
              </a:rPr>
              <a:t>une participation active</a:t>
            </a:r>
            <a:r>
              <a:rPr lang="fr-FR" b="0" dirty="0" smtClean="0">
                <a:latin typeface="+mj-lt"/>
                <a:cs typeface="Times New Roman"/>
              </a:rPr>
              <a:t>,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en </a:t>
            </a:r>
            <a:r>
              <a:rPr lang="fr-FR" b="0" dirty="0">
                <a:latin typeface="+mj-lt"/>
                <a:cs typeface="Times New Roman"/>
              </a:rPr>
              <a:t>la présence et sous le contrôle d’un « tiers justice </a:t>
            </a:r>
            <a:r>
              <a:rPr lang="fr-FR" b="0" dirty="0" smtClean="0">
                <a:latin typeface="+mj-lt"/>
                <a:cs typeface="Times New Roman"/>
              </a:rPr>
              <a:t>»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et </a:t>
            </a:r>
            <a:r>
              <a:rPr lang="fr-FR" b="0" dirty="0">
                <a:latin typeface="+mj-lt"/>
                <a:cs typeface="Times New Roman"/>
              </a:rPr>
              <a:t>avec l’accompagnement éventuel d’un « tiers psychologique et/ou social », </a:t>
            </a:r>
          </a:p>
          <a:p>
            <a:pPr marL="666000">
              <a:spcBef>
                <a:spcPts val="0"/>
              </a:spcBef>
            </a:pPr>
            <a:r>
              <a:rPr lang="fr-FR" b="0" dirty="0" smtClean="0">
                <a:latin typeface="+mj-lt"/>
                <a:cs typeface="Times New Roman"/>
              </a:rPr>
              <a:t>- 	les </a:t>
            </a:r>
            <a:r>
              <a:rPr lang="fr-FR" b="0" dirty="0">
                <a:latin typeface="+mj-lt"/>
                <a:cs typeface="Times New Roman"/>
              </a:rPr>
              <a:t>solutions les meilleures pour chacun</a:t>
            </a:r>
            <a:r>
              <a:rPr lang="fr-FR" b="0" dirty="0" smtClean="0">
                <a:latin typeface="+mj-lt"/>
                <a:cs typeface="Times New Roman"/>
              </a:rPr>
              <a:t>,</a:t>
            </a:r>
            <a:endParaRPr lang="fr-FR" b="0" dirty="0">
              <a:latin typeface="+mj-lt"/>
              <a:cs typeface="Times New Roman"/>
            </a:endParaRP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de </a:t>
            </a:r>
            <a:r>
              <a:rPr lang="fr-FR" b="0" dirty="0">
                <a:latin typeface="+mj-lt"/>
                <a:cs typeface="Times New Roman"/>
              </a:rPr>
              <a:t>nature à conduire, par la responsabilisation des acteurs</a:t>
            </a:r>
            <a:r>
              <a:rPr lang="fr-FR" b="0" dirty="0" smtClean="0">
                <a:latin typeface="+mj-lt"/>
                <a:cs typeface="Times New Roman"/>
              </a:rPr>
              <a:t>,</a:t>
            </a:r>
          </a:p>
          <a:p>
            <a:pPr marL="666000">
              <a:spcBef>
                <a:spcPts val="0"/>
              </a:spcBef>
              <a:buFontTx/>
              <a:buChar char="-"/>
            </a:pPr>
            <a:r>
              <a:rPr lang="fr-FR" b="0" dirty="0" smtClean="0">
                <a:latin typeface="+mj-lt"/>
                <a:cs typeface="Times New Roman"/>
              </a:rPr>
              <a:t>à </a:t>
            </a:r>
            <a:r>
              <a:rPr lang="fr-FR" b="0" dirty="0">
                <a:latin typeface="+mj-lt"/>
                <a:cs typeface="Times New Roman"/>
              </a:rPr>
              <a:t>la restauration de tous, au retour, plus globalement, à l’Harmonie sociale </a:t>
            </a:r>
            <a:r>
              <a:rPr lang="fr-FR" b="0" dirty="0" smtClean="0">
                <a:latin typeface="+mj-lt"/>
                <a:cs typeface="Times New Roman"/>
              </a:rPr>
              <a:t>.</a:t>
            </a:r>
            <a:endParaRPr lang="fr-FR" b="0" dirty="0">
              <a:latin typeface="+mj-lt"/>
              <a:cs typeface="Times New Roman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66390" y="5771853"/>
            <a:ext cx="76775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fr-FR" sz="1600" dirty="0" smtClean="0">
                <a:latin typeface="Times New Roman"/>
                <a:cs typeface="Times New Roman"/>
              </a:rPr>
              <a:t>Définition </a:t>
            </a:r>
            <a:r>
              <a:rPr lang="fr-FR" sz="1600" dirty="0">
                <a:latin typeface="Times New Roman"/>
                <a:cs typeface="Times New Roman"/>
              </a:rPr>
              <a:t>de la Justice restaurative adoptée par l’Institut Français pour la Justice restaurative (I.F.J.R.) – </a:t>
            </a:r>
            <a:r>
              <a:rPr lang="fr-FR" sz="1600" dirty="0" err="1">
                <a:latin typeface="Times New Roman"/>
                <a:cs typeface="Times New Roman"/>
              </a:rPr>
              <a:t>www.justicerestaurative.org</a:t>
            </a:r>
            <a:r>
              <a:rPr lang="fr-FR" sz="1600" dirty="0" smtClean="0">
                <a:latin typeface="Times New Roman"/>
                <a:cs typeface="Times New Roman"/>
              </a:rPr>
              <a:t>.</a:t>
            </a:r>
            <a:endParaRPr lang="fr-FR" sz="16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50351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QU’EST-CE QUE LA JUSTICE RESTAURATIVE ?</a:t>
            </a:r>
            <a:endParaRPr lang="fr-FR" dirty="0">
              <a:solidFill>
                <a:srgbClr val="3366FF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080890"/>
            <a:ext cx="7520940" cy="417871"/>
          </a:xfrm>
        </p:spPr>
        <p:txBody>
          <a:bodyPr>
            <a:noAutofit/>
          </a:bodyPr>
          <a:lstStyle/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Une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rencontre</a:t>
            </a:r>
            <a:endParaRPr lang="fr-FR" b="0" dirty="0">
              <a:solidFill>
                <a:srgbClr val="A71C05"/>
              </a:solidFill>
              <a:latin typeface="+mj-lt"/>
              <a:cs typeface="Times New Roman"/>
            </a:endParaRP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66390" y="5771853"/>
            <a:ext cx="76775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fr-FR" sz="1600" dirty="0" err="1" smtClean="0">
                <a:latin typeface="Times New Roman"/>
                <a:cs typeface="Times New Roman"/>
              </a:rPr>
              <a:t>www.justicerestaurative.org</a:t>
            </a:r>
            <a:endParaRPr lang="fr-FR" sz="1600" dirty="0">
              <a:latin typeface="Times New Roman"/>
              <a:cs typeface="Times New Roman"/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2130638" y="1080890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>
                <a:latin typeface="+mj-lt"/>
                <a:cs typeface="Times New Roman"/>
              </a:rPr>
              <a:t>r</a:t>
            </a:r>
            <a:r>
              <a:rPr lang="fr-FR" b="0" dirty="0" smtClean="0">
                <a:latin typeface="+mj-lt"/>
                <a:cs typeface="Times New Roman"/>
              </a:rPr>
              <a:t>éunissant l’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ensemble des personnes concernées </a:t>
            </a:r>
            <a:r>
              <a:rPr lang="fr-FR" b="0" dirty="0" smtClean="0">
                <a:latin typeface="+mj-lt"/>
                <a:cs typeface="Times New Roman"/>
              </a:rPr>
              <a:t>par une infraction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822960" y="1684584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Un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processus </a:t>
            </a:r>
            <a:r>
              <a:rPr lang="fr-FR" b="0" dirty="0" smtClean="0">
                <a:latin typeface="+mj-lt"/>
                <a:cs typeface="Times New Roman"/>
              </a:rPr>
              <a:t>qui réactive le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dialogue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>
          <a:xfrm>
            <a:off x="2553181" y="2254819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>
                <a:latin typeface="+mj-lt"/>
                <a:cs typeface="Times New Roman"/>
              </a:rPr>
              <a:t>m</a:t>
            </a:r>
            <a:r>
              <a:rPr lang="fr-FR" b="0" dirty="0" smtClean="0">
                <a:latin typeface="+mj-lt"/>
                <a:cs typeface="Times New Roman"/>
              </a:rPr>
              <a:t>ène à une compréhension mutuelle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1643775" y="1987392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>
                <a:latin typeface="+mj-lt"/>
                <a:cs typeface="Times New Roman"/>
              </a:rPr>
              <a:t>a</a:t>
            </a:r>
            <a:r>
              <a:rPr lang="fr-FR" b="0" dirty="0" smtClean="0">
                <a:latin typeface="+mj-lt"/>
                <a:cs typeface="Times New Roman"/>
              </a:rPr>
              <a:t>vec l’aide d’un tiers neutre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822960" y="2889777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Focalisé sur les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répercussions 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11" name="Espace réservé du contenu 2"/>
          <p:cNvSpPr txBox="1">
            <a:spLocks/>
          </p:cNvSpPr>
          <p:nvPr/>
        </p:nvSpPr>
        <p:spPr>
          <a:xfrm>
            <a:off x="1643775" y="3159196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et la recherche de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solutions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12" name="Espace réservé du contenu 2"/>
          <p:cNvSpPr txBox="1">
            <a:spLocks/>
          </p:cNvSpPr>
          <p:nvPr/>
        </p:nvSpPr>
        <p:spPr>
          <a:xfrm>
            <a:off x="822960" y="4011453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Permet la </a:t>
            </a:r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</a:rPr>
              <a:t>réappropriation </a:t>
            </a:r>
            <a:r>
              <a:rPr lang="fr-FR" b="0" dirty="0" smtClean="0">
                <a:latin typeface="+mj-lt"/>
                <a:cs typeface="Times New Roman"/>
              </a:rPr>
              <a:t>du conflit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1623060" y="4395806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latin typeface="+mj-lt"/>
                <a:cs typeface="Times New Roman"/>
              </a:rPr>
              <a:t>et de reprendre le cours de sa vie</a:t>
            </a: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>
          <a:xfrm>
            <a:off x="5011560" y="4396557"/>
            <a:ext cx="7520940" cy="417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r>
              <a:rPr lang="fr-FR" b="0" dirty="0" smtClean="0">
                <a:solidFill>
                  <a:srgbClr val="A71C05"/>
                </a:solidFill>
                <a:latin typeface="+mj-lt"/>
                <a:cs typeface="Times New Roman"/>
                <a:sym typeface="Wingdings"/>
              </a:rPr>
              <a:t> </a:t>
            </a:r>
            <a:r>
              <a:rPr lang="fr-FR" b="0" dirty="0" smtClean="0">
                <a:latin typeface="+mj-lt"/>
                <a:cs typeface="Times New Roman"/>
                <a:sym typeface="Wingdings"/>
              </a:rPr>
              <a:t>Restauration</a:t>
            </a:r>
            <a:endParaRPr lang="fr-FR" b="0" dirty="0" smtClean="0">
              <a:latin typeface="+mj-lt"/>
              <a:cs typeface="Times New Roman"/>
            </a:endParaRPr>
          </a:p>
          <a:p>
            <a:pPr>
              <a:spcBef>
                <a:spcPts val="0"/>
              </a:spcBef>
            </a:pPr>
            <a:endParaRPr lang="fr-FR" b="0" dirty="0" smtClean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972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827868" y="1234418"/>
            <a:ext cx="7520940" cy="519002"/>
          </a:xfrm>
        </p:spPr>
        <p:txBody>
          <a:bodyPr>
            <a:normAutofit fontScale="92500" lnSpcReduction="20000"/>
          </a:bodyPr>
          <a:lstStyle/>
          <a:p>
            <a:pPr marL="720000">
              <a:spcAft>
                <a:spcPts val="1200"/>
              </a:spcAft>
            </a:pPr>
            <a:r>
              <a:rPr lang="fr-FR" sz="2400" dirty="0" smtClean="0"/>
              <a:t>Quels résultats ?</a:t>
            </a:r>
            <a:endParaRPr lang="fr-FR" dirty="0"/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7868" y="378862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3366FF"/>
                </a:solidFill>
              </a:rPr>
              <a:t>QU’EST-CE QUE LA JUSTICE RESTAURATIVE ?</a:t>
            </a:r>
            <a:endParaRPr lang="fr-FR" dirty="0">
              <a:solidFill>
                <a:srgbClr val="3366FF"/>
              </a:solidFill>
            </a:endParaRPr>
          </a:p>
        </p:txBody>
      </p:sp>
      <p:sp>
        <p:nvSpPr>
          <p:cNvPr id="12" name="Espace réservé du contenu 2"/>
          <p:cNvSpPr txBox="1">
            <a:spLocks/>
          </p:cNvSpPr>
          <p:nvPr/>
        </p:nvSpPr>
        <p:spPr>
          <a:xfrm>
            <a:off x="822325" y="1889236"/>
            <a:ext cx="7521575" cy="3407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9138">
              <a:spcAft>
                <a:spcPts val="1200"/>
              </a:spcAft>
            </a:pPr>
            <a:r>
              <a:rPr lang="fr-FR" sz="1800" dirty="0" smtClean="0"/>
              <a:t>La victime de l’infraction :</a:t>
            </a:r>
          </a:p>
          <a:p>
            <a:pPr marL="719138">
              <a:spcAft>
                <a:spcPts val="1200"/>
              </a:spcAft>
              <a:buFont typeface="Wingdings" charset="2"/>
              <a:buChar char="u"/>
            </a:pPr>
            <a:r>
              <a:rPr lang="fr-FR" b="0" dirty="0" smtClean="0"/>
              <a:t>Reconnaissance</a:t>
            </a:r>
          </a:p>
          <a:p>
            <a:pPr marL="719138">
              <a:spcAft>
                <a:spcPts val="1200"/>
              </a:spcAft>
              <a:buFont typeface="Wingdings" charset="2"/>
              <a:buChar char="u"/>
            </a:pPr>
            <a:r>
              <a:rPr lang="fr-FR" b="0" dirty="0" smtClean="0"/>
              <a:t>Réintégrée parmi ses proches et au sein de la société</a:t>
            </a:r>
          </a:p>
          <a:p>
            <a:pPr marL="719138">
              <a:spcAft>
                <a:spcPts val="1200"/>
              </a:spcAft>
              <a:buFont typeface="Wingdings" charset="2"/>
              <a:buChar char="u"/>
            </a:pPr>
            <a:r>
              <a:rPr lang="fr-FR" b="0" dirty="0" smtClean="0">
                <a:sym typeface="Wingdings" pitchFamily="2" charset="2"/>
              </a:rPr>
              <a:t>Forte diminution de la peur du crime</a:t>
            </a:r>
          </a:p>
          <a:p>
            <a:pPr marL="719138">
              <a:spcAft>
                <a:spcPts val="1200"/>
              </a:spcAft>
              <a:buFont typeface="Wingdings" charset="2"/>
              <a:buChar char="u"/>
            </a:pPr>
            <a:r>
              <a:rPr lang="fr-FR" b="0" dirty="0" smtClean="0"/>
              <a:t>Forte diminution des sentiments de honte et de culpabilisation</a:t>
            </a:r>
          </a:p>
          <a:p>
            <a:pPr marL="719138">
              <a:spcAft>
                <a:spcPts val="1200"/>
              </a:spcAft>
              <a:buFont typeface="Wingdings" charset="2"/>
              <a:buChar char="u"/>
            </a:pPr>
            <a:r>
              <a:rPr lang="fr-FR" b="0" dirty="0" smtClean="0"/>
              <a:t>Sentiment que justice a été rendue</a:t>
            </a:r>
          </a:p>
          <a:p>
            <a:pPr marL="719138">
              <a:spcAft>
                <a:spcPts val="1200"/>
              </a:spcAft>
            </a:pPr>
            <a:endParaRPr lang="fr-FR" b="0" dirty="0" smtClean="0"/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2047086" y="5213299"/>
            <a:ext cx="7697911" cy="106518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76238" indent="0">
              <a:spcAft>
                <a:spcPts val="1200"/>
              </a:spcAft>
            </a:pPr>
            <a:r>
              <a:rPr lang="fr-FR" sz="1700" dirty="0" smtClean="0">
                <a:sym typeface="Wingdings"/>
              </a:rPr>
              <a:t></a:t>
            </a:r>
            <a:r>
              <a:rPr lang="fr-FR" sz="2600" dirty="0" smtClean="0">
                <a:sym typeface="Wingdings"/>
              </a:rPr>
              <a:t> </a:t>
            </a:r>
            <a:r>
              <a:rPr lang="fr-FR" sz="2600" dirty="0" smtClean="0">
                <a:sym typeface="Wingdings" pitchFamily="2" charset="2"/>
              </a:rPr>
              <a:t>-</a:t>
            </a:r>
            <a:r>
              <a:rPr lang="fr-FR" b="0" dirty="0" smtClean="0">
                <a:sym typeface="Wingdings" pitchFamily="2" charset="2"/>
              </a:rPr>
              <a:t> 25 à </a:t>
            </a:r>
            <a:r>
              <a:rPr lang="fr-FR" sz="2600" dirty="0" smtClean="0">
                <a:sym typeface="Wingdings" pitchFamily="2" charset="2"/>
              </a:rPr>
              <a:t>-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b="0" dirty="0" smtClean="0">
                <a:sym typeface="Wingdings" pitchFamily="2" charset="2"/>
              </a:rPr>
              <a:t>30 % récidive par rapport à la justice pénale</a:t>
            </a:r>
          </a:p>
          <a:p>
            <a:pPr marL="719138">
              <a:spcAft>
                <a:spcPts val="1200"/>
              </a:spcAft>
              <a:buFont typeface="Wingdings" pitchFamily="2" charset="2"/>
              <a:buNone/>
            </a:pPr>
            <a:r>
              <a:rPr lang="fr-FR" b="0" dirty="0" smtClean="0">
                <a:sym typeface="Wingdings" pitchFamily="2" charset="2"/>
              </a:rPr>
              <a:t>		6 fois moins en matière sexuelle (CSR)</a:t>
            </a:r>
          </a:p>
          <a:p>
            <a:pPr marL="719138">
              <a:spcAft>
                <a:spcPts val="1200"/>
              </a:spcAft>
              <a:buFont typeface="Wingdings" pitchFamily="2" charset="2"/>
              <a:buChar char="è"/>
            </a:pPr>
            <a:endParaRPr lang="fr-FR" b="0" dirty="0" smtClean="0">
              <a:sym typeface="Wingdings" pitchFamily="2" charset="2"/>
            </a:endParaRPr>
          </a:p>
          <a:p>
            <a:pPr marL="719138">
              <a:spcAft>
                <a:spcPts val="1200"/>
              </a:spcAft>
            </a:pPr>
            <a:endParaRPr lang="fr-FR" sz="1800" dirty="0" smtClean="0"/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>
          <a:xfrm>
            <a:off x="2860412" y="6219139"/>
            <a:ext cx="7521575" cy="850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76238" indent="0">
              <a:spcAft>
                <a:spcPts val="1200"/>
              </a:spcAft>
            </a:pPr>
            <a:r>
              <a:rPr lang="fr-FR" b="0" dirty="0" smtClean="0">
                <a:sym typeface="Wingdings"/>
              </a:rPr>
              <a:t> </a:t>
            </a:r>
            <a:r>
              <a:rPr lang="fr-FR" b="0" dirty="0" smtClean="0">
                <a:sym typeface="Wingdings" pitchFamily="2" charset="2"/>
              </a:rPr>
              <a:t>Réduction du coût de la justice</a:t>
            </a:r>
          </a:p>
          <a:p>
            <a:pPr marL="719138">
              <a:spcAft>
                <a:spcPts val="1200"/>
              </a:spcAft>
              <a:buFont typeface="Wingdings" pitchFamily="2" charset="2"/>
              <a:buChar char="è"/>
            </a:pPr>
            <a:endParaRPr lang="fr-FR" b="0" dirty="0" smtClean="0">
              <a:sym typeface="Wingdings" pitchFamily="2" charset="2"/>
            </a:endParaRPr>
          </a:p>
          <a:p>
            <a:pPr marL="719138">
              <a:spcAft>
                <a:spcPts val="1200"/>
              </a:spcAft>
            </a:pPr>
            <a:endParaRPr lang="fr-FR" sz="1800" dirty="0" smtClean="0"/>
          </a:p>
        </p:txBody>
      </p:sp>
    </p:spTree>
    <p:extLst>
      <p:ext uri="{BB962C8B-B14F-4D97-AF65-F5344CB8AC3E}">
        <p14:creationId xmlns:p14="http://schemas.microsoft.com/office/powerpoint/2010/main" val="2741349638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827868" y="1234418"/>
            <a:ext cx="7520940" cy="519002"/>
          </a:xfrm>
        </p:spPr>
        <p:txBody>
          <a:bodyPr>
            <a:normAutofit fontScale="92500" lnSpcReduction="20000"/>
          </a:bodyPr>
          <a:lstStyle/>
          <a:p>
            <a:pPr marL="720000">
              <a:spcAft>
                <a:spcPts val="1200"/>
              </a:spcAft>
            </a:pPr>
            <a:r>
              <a:rPr lang="fr-FR" sz="2400" dirty="0"/>
              <a:t>Le déroulement du processus de Justice restaurative</a:t>
            </a:r>
            <a:endParaRPr lang="fr-FR" dirty="0"/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7868" y="378862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3366FF"/>
                </a:solidFill>
              </a:rPr>
              <a:t>QU’EST-CE QUE LA JUSTICE RESTAURATIVE ?</a:t>
            </a:r>
            <a:endParaRPr lang="fr-FR" dirty="0">
              <a:solidFill>
                <a:srgbClr val="3366FF"/>
              </a:solidFill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1896315" y="2042775"/>
            <a:ext cx="7520940" cy="507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AutoNum type="arabicParenR"/>
            </a:pPr>
            <a:r>
              <a:rPr lang="fr-FR" dirty="0" smtClean="0"/>
              <a:t>L’examen de l’éligibilité de l’affaire</a:t>
            </a:r>
          </a:p>
          <a:p>
            <a:endParaRPr lang="fr-FR" dirty="0"/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1896315" y="2635520"/>
            <a:ext cx="7520940" cy="428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arenR" startAt="2"/>
            </a:pPr>
            <a:r>
              <a:rPr lang="fr-FR" dirty="0" smtClean="0"/>
              <a:t>La préparation</a:t>
            </a:r>
            <a:endParaRPr lang="fr-FR" b="0" dirty="0" smtClean="0"/>
          </a:p>
          <a:p>
            <a:endParaRPr lang="fr-FR" dirty="0"/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>
          <a:xfrm>
            <a:off x="1896315" y="3260920"/>
            <a:ext cx="7520940" cy="4425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arenR" startAt="3"/>
            </a:pPr>
            <a:r>
              <a:rPr lang="fr-FR" dirty="0" smtClean="0"/>
              <a:t>La rencontre</a:t>
            </a:r>
            <a:endParaRPr lang="fr-FR" dirty="0"/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1896315" y="3865952"/>
            <a:ext cx="7520940" cy="468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arenR" startAt="4"/>
            </a:pPr>
            <a:r>
              <a:rPr lang="fr-FR" dirty="0" smtClean="0">
                <a:sym typeface="Wingdings"/>
              </a:rPr>
              <a:t>La clôture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925246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Quelles en sont les applications ?</a:t>
            </a:r>
            <a:endParaRPr lang="fr-FR" dirty="0"/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3184597"/>
          </a:xfrm>
        </p:spPr>
        <p:txBody>
          <a:bodyPr>
            <a:normAutofit/>
          </a:bodyPr>
          <a:lstStyle/>
          <a:p>
            <a:pPr marL="720000">
              <a:spcAft>
                <a:spcPts val="1200"/>
              </a:spcAft>
            </a:pPr>
            <a:r>
              <a:rPr lang="fr-FR" sz="2400" dirty="0" smtClean="0"/>
              <a:t>Quels rapport avec la justice pénale ?</a:t>
            </a:r>
            <a:endParaRPr lang="fr-FR" dirty="0"/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822960" y="1957333"/>
            <a:ext cx="2303911" cy="4096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586" lvl="1" indent="-285750">
              <a:buClr>
                <a:srgbClr val="A71C05"/>
              </a:buClr>
              <a:buFont typeface="Wingdings" charset="0"/>
              <a:buChar char="è"/>
            </a:pPr>
            <a:r>
              <a:rPr lang="fr-FR" b="1" dirty="0" smtClean="0"/>
              <a:t>Complémentarité</a:t>
            </a:r>
            <a:endParaRPr lang="fr-FR" b="1" dirty="0">
              <a:solidFill>
                <a:srgbClr val="A71C05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2515873" y="2576056"/>
            <a:ext cx="1940816" cy="1709170"/>
          </a:xfrm>
          <a:prstGeom prst="rtTriangl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Justice pénale</a:t>
            </a:r>
            <a:endParaRPr lang="fr-FR" dirty="0"/>
          </a:p>
        </p:txBody>
      </p:sp>
      <p:sp>
        <p:nvSpPr>
          <p:cNvPr id="12" name="Triangle rectangle 11"/>
          <p:cNvSpPr/>
          <p:nvPr/>
        </p:nvSpPr>
        <p:spPr>
          <a:xfrm rot="10800000">
            <a:off x="4708277" y="2576056"/>
            <a:ext cx="1940816" cy="1709170"/>
          </a:xfrm>
          <a:prstGeom prst="rtTriangle">
            <a:avLst/>
          </a:prstGeom>
          <a:solidFill>
            <a:srgbClr val="A71C0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515873" y="2576056"/>
            <a:ext cx="1940816" cy="1709170"/>
          </a:xfrm>
          <a:prstGeom prst="rect">
            <a:avLst/>
          </a:prstGeom>
          <a:noFill/>
          <a:ln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2252305" y="4493121"/>
            <a:ext cx="3426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Système de justice pénale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4852045" y="1780588"/>
            <a:ext cx="165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Justice restaurative</a:t>
            </a:r>
            <a:endParaRPr lang="fr-FR" dirty="0"/>
          </a:p>
        </p:txBody>
      </p:sp>
      <p:sp>
        <p:nvSpPr>
          <p:cNvPr id="18" name="Espace réservé du contenu 2"/>
          <p:cNvSpPr txBox="1">
            <a:spLocks/>
          </p:cNvSpPr>
          <p:nvPr/>
        </p:nvSpPr>
        <p:spPr>
          <a:xfrm>
            <a:off x="4852045" y="2804669"/>
            <a:ext cx="3294591" cy="4096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586" lvl="1" indent="-285750">
              <a:buClr>
                <a:srgbClr val="A71C05"/>
              </a:buClr>
              <a:buFont typeface="Wingdings" charset="0"/>
              <a:buChar char="è"/>
            </a:pPr>
            <a:r>
              <a:rPr lang="fr-FR" b="1" dirty="0" smtClean="0"/>
              <a:t>Avant et pendant le procès pénal</a:t>
            </a:r>
            <a:endParaRPr lang="fr-FR" b="1" dirty="0">
              <a:solidFill>
                <a:srgbClr val="A71C05"/>
              </a:solidFill>
            </a:endParaRPr>
          </a:p>
        </p:txBody>
      </p:sp>
      <p:sp>
        <p:nvSpPr>
          <p:cNvPr id="19" name="Espace réservé du contenu 2"/>
          <p:cNvSpPr txBox="1">
            <a:spLocks/>
          </p:cNvSpPr>
          <p:nvPr/>
        </p:nvSpPr>
        <p:spPr>
          <a:xfrm>
            <a:off x="4858028" y="3161908"/>
            <a:ext cx="3294591" cy="4096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586" lvl="1" indent="-285750">
              <a:buClr>
                <a:srgbClr val="A71C05"/>
              </a:buClr>
              <a:buFont typeface="Wingdings" charset="0"/>
              <a:buChar char="è"/>
            </a:pPr>
            <a:r>
              <a:rPr lang="fr-FR" b="1" dirty="0" smtClean="0"/>
              <a:t>Après le procès pénal</a:t>
            </a:r>
            <a:endParaRPr lang="fr-FR" b="1" dirty="0">
              <a:solidFill>
                <a:srgbClr val="A71C05"/>
              </a:solidFill>
            </a:endParaRPr>
          </a:p>
        </p:txBody>
      </p:sp>
      <p:sp>
        <p:nvSpPr>
          <p:cNvPr id="20" name="Espace réservé du contenu 2"/>
          <p:cNvSpPr txBox="1">
            <a:spLocks/>
          </p:cNvSpPr>
          <p:nvPr/>
        </p:nvSpPr>
        <p:spPr>
          <a:xfrm>
            <a:off x="4858028" y="3571586"/>
            <a:ext cx="3294591" cy="4096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586" lvl="1" indent="-285750">
              <a:buClr>
                <a:srgbClr val="A71C05"/>
              </a:buClr>
              <a:buFont typeface="Wingdings" charset="0"/>
              <a:buChar char="è"/>
            </a:pPr>
            <a:r>
              <a:rPr lang="fr-FR" b="1" dirty="0" smtClean="0"/>
              <a:t>En l’absence de procès pénal</a:t>
            </a:r>
            <a:endParaRPr lang="fr-FR" b="1" dirty="0">
              <a:solidFill>
                <a:srgbClr val="A71C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088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6 8.94139E-7 L -0.24105 -0.0002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2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403715" y="1186520"/>
            <a:ext cx="7001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/>
              </a:rPr>
              <a:t> </a:t>
            </a:r>
            <a:r>
              <a:rPr lang="fr-FR" dirty="0" smtClean="0"/>
              <a:t>doit être interprétée comme s’inscrivant dans la continuité :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826449" y="1832851"/>
            <a:ext cx="578536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 smtClean="0"/>
              <a:t>des </a:t>
            </a:r>
            <a:r>
              <a:rPr lang="fr-FR" dirty="0"/>
              <a:t>précédents travaux du conseil de l'Europe </a:t>
            </a:r>
          </a:p>
          <a:p>
            <a:endParaRPr lang="fr-FR" sz="1100" dirty="0" smtClean="0"/>
          </a:p>
          <a:p>
            <a:r>
              <a:rPr lang="fr-FR" sz="1100" dirty="0" smtClean="0"/>
              <a:t>Conseil de l’Europe – Recommandation R(99)19 sur la médiation en matière pénale (1999)</a:t>
            </a:r>
          </a:p>
          <a:p>
            <a:r>
              <a:rPr lang="fr-FR" sz="1100" dirty="0" smtClean="0"/>
              <a:t>Conseil de l’UE – Décision cadre sur le statut des victimes dans les procédures pénales (2001)</a:t>
            </a:r>
          </a:p>
          <a:p>
            <a:r>
              <a:rPr lang="fr-FR" sz="1100" dirty="0"/>
              <a:t>26</a:t>
            </a:r>
            <a:r>
              <a:rPr lang="fr-FR" sz="1100" baseline="30000" dirty="0"/>
              <a:t>ème</a:t>
            </a:r>
            <a:r>
              <a:rPr lang="fr-FR" sz="1100" dirty="0"/>
              <a:t> Conférence des ministres européens de la </a:t>
            </a:r>
            <a:r>
              <a:rPr lang="fr-FR" sz="1100" dirty="0" smtClean="0"/>
              <a:t>justice - Résolution </a:t>
            </a:r>
            <a:r>
              <a:rPr lang="fr-FR" sz="1100" dirty="0"/>
              <a:t>d’Helsinki </a:t>
            </a:r>
            <a:r>
              <a:rPr lang="fr-FR" sz="1100" dirty="0" smtClean="0"/>
              <a:t>(2005</a:t>
            </a:r>
            <a:r>
              <a:rPr lang="fr-FR" sz="1100" dirty="0"/>
              <a:t>) 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714" y="4121467"/>
            <a:ext cx="67094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0"/>
              <a:buChar char="è"/>
            </a:pPr>
            <a:r>
              <a:rPr lang="fr-FR" dirty="0" smtClean="0">
                <a:sym typeface="Wingdings"/>
              </a:rPr>
              <a:t>Comme </a:t>
            </a:r>
            <a:r>
              <a:rPr lang="fr-FR" dirty="0" smtClean="0"/>
              <a:t>tirant </a:t>
            </a:r>
            <a:r>
              <a:rPr lang="fr-FR" dirty="0"/>
              <a:t>les conséquences d'un développement important </a:t>
            </a:r>
            <a:r>
              <a:rPr lang="fr-FR" dirty="0" smtClean="0"/>
              <a:t>  </a:t>
            </a:r>
          </a:p>
          <a:p>
            <a:r>
              <a:rPr lang="fr-FR" dirty="0" smtClean="0"/>
              <a:t>     de </a:t>
            </a:r>
            <a:r>
              <a:rPr lang="fr-FR" dirty="0"/>
              <a:t>la justice restaurative en Europe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893007" y="2968598"/>
            <a:ext cx="6220138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et de </a:t>
            </a:r>
            <a:r>
              <a:rPr lang="fr-FR" dirty="0" smtClean="0"/>
              <a:t>l'ONU</a:t>
            </a:r>
          </a:p>
          <a:p>
            <a:endParaRPr lang="fr-FR" sz="1100" dirty="0" smtClean="0"/>
          </a:p>
          <a:p>
            <a:r>
              <a:rPr lang="fr-FR" sz="1100" dirty="0" smtClean="0"/>
              <a:t>ECOSOC résolution portant sur les principes fondamentaux de Justice restaurative (avril 2002)</a:t>
            </a:r>
          </a:p>
          <a:p>
            <a:r>
              <a:rPr lang="fr-FR" sz="1100" dirty="0" err="1"/>
              <a:t>XIè</a:t>
            </a:r>
            <a:r>
              <a:rPr lang="fr-FR" sz="1100" dirty="0"/>
              <a:t> Congres des Nation Unies de </a:t>
            </a:r>
            <a:r>
              <a:rPr lang="fr-FR" sz="1100" dirty="0" err="1"/>
              <a:t>Bangok</a:t>
            </a:r>
            <a:r>
              <a:rPr lang="fr-FR" sz="1100" dirty="0"/>
              <a:t> </a:t>
            </a:r>
            <a:r>
              <a:rPr lang="fr-FR" sz="1100" dirty="0" smtClean="0"/>
              <a:t>(avril 2005)</a:t>
            </a:r>
          </a:p>
        </p:txBody>
      </p:sp>
    </p:spTree>
    <p:extLst>
      <p:ext uri="{BB962C8B-B14F-4D97-AF65-F5344CB8AC3E}">
        <p14:creationId xmlns:p14="http://schemas.microsoft.com/office/powerpoint/2010/main" val="3100041481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1) Référence à toute la variété des mesures de Justice restaurative</a:t>
            </a:r>
            <a:endParaRPr lang="fr-FR" dirty="0"/>
          </a:p>
        </p:txBody>
      </p:sp>
      <p:pic>
        <p:nvPicPr>
          <p:cNvPr id="6" name="Image 5" descr="Capture d’écran 2014-02-19 à 11.05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39" y="1671335"/>
            <a:ext cx="6161846" cy="308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695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7" name="Image 6" descr="Capture d’écran 2014-02-19 à 11.36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848" y="1738001"/>
            <a:ext cx="6007705" cy="302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410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5" name="Image 4" descr="Capture d’écran 2014-02-19 à 11.40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408" y="1826715"/>
            <a:ext cx="6364246" cy="2315198"/>
          </a:xfrm>
          <a:prstGeom prst="rect">
            <a:avLst/>
          </a:prstGeom>
        </p:spPr>
      </p:pic>
      <p:cxnSp>
        <p:nvCxnSpPr>
          <p:cNvPr id="8" name="Connecteur droit 7"/>
          <p:cNvCxnSpPr/>
          <p:nvPr/>
        </p:nvCxnSpPr>
        <p:spPr>
          <a:xfrm>
            <a:off x="6751207" y="3058213"/>
            <a:ext cx="944166" cy="83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1998955" y="3335949"/>
            <a:ext cx="2003307" cy="83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64698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3" name="Image 2" descr="Capture d’écran 2014-02-19 à 11.43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371" y="1980318"/>
            <a:ext cx="5906973" cy="2410828"/>
          </a:xfrm>
          <a:prstGeom prst="rect">
            <a:avLst/>
          </a:prstGeom>
        </p:spPr>
      </p:pic>
      <p:cxnSp>
        <p:nvCxnSpPr>
          <p:cNvPr id="10" name="Connecteur droit 9"/>
          <p:cNvCxnSpPr/>
          <p:nvPr/>
        </p:nvCxnSpPr>
        <p:spPr>
          <a:xfrm>
            <a:off x="2072153" y="3066568"/>
            <a:ext cx="1395360" cy="83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 6" descr="Capture d’écran 2014-02-19 à 11.48.2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42" y="4093834"/>
            <a:ext cx="4817627" cy="675643"/>
          </a:xfrm>
          <a:prstGeom prst="rect">
            <a:avLst/>
          </a:prstGeom>
        </p:spPr>
      </p:pic>
      <p:cxnSp>
        <p:nvCxnSpPr>
          <p:cNvPr id="12" name="Connecteur droit avec flèche 11"/>
          <p:cNvCxnSpPr/>
          <p:nvPr/>
        </p:nvCxnSpPr>
        <p:spPr>
          <a:xfrm flipH="1">
            <a:off x="7185690" y="3150126"/>
            <a:ext cx="81883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6686509" y="3678536"/>
            <a:ext cx="81883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453080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3" name="Image 2" descr="Capture d’écran 2014-02-19 à 11.46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505" y="2398866"/>
            <a:ext cx="6166935" cy="92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184768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3" name="Image 2" descr="Capture d’écran 2014-02-19 à 11.46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349" y="1955170"/>
            <a:ext cx="6484092" cy="924847"/>
          </a:xfrm>
          <a:prstGeom prst="rect">
            <a:avLst/>
          </a:prstGeom>
        </p:spPr>
      </p:pic>
      <p:pic>
        <p:nvPicPr>
          <p:cNvPr id="5" name="Image 4" descr="Capture d’écran 2014-02-19 à 11.55.5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062" y="2986946"/>
            <a:ext cx="6336567" cy="1706383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2769833" y="2707270"/>
            <a:ext cx="443256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Ellipse 7"/>
          <p:cNvSpPr/>
          <p:nvPr/>
        </p:nvSpPr>
        <p:spPr>
          <a:xfrm>
            <a:off x="5038339" y="3267107"/>
            <a:ext cx="1470560" cy="568192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403875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La directive du 25 octobre 2012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93096" y="1212645"/>
            <a:ext cx="6939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2) Encadrement du recours à des mesures de Justice restaurative</a:t>
            </a:r>
          </a:p>
        </p:txBody>
      </p:sp>
      <p:pic>
        <p:nvPicPr>
          <p:cNvPr id="3" name="Image 2" descr="Capture d’écran 2014-02-19 à 11.59.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32" y="2077252"/>
            <a:ext cx="6463800" cy="149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72842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Qu’en est-il en France ?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365046" y="1793936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Les RDV (Poissy, 2010)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934065" y="1179871"/>
            <a:ext cx="5514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/>
              <a:t>Les expérimentations :</a:t>
            </a:r>
            <a:endParaRPr lang="fr-FR" sz="2400" b="1" u="sng" dirty="0"/>
          </a:p>
        </p:txBody>
      </p:sp>
      <p:sp>
        <p:nvSpPr>
          <p:cNvPr id="8" name="ZoneTexte 7"/>
          <p:cNvSpPr txBox="1"/>
          <p:nvPr/>
        </p:nvSpPr>
        <p:spPr>
          <a:xfrm>
            <a:off x="1365046" y="2315668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Les RCV (Pontoise, 2014)</a:t>
            </a:r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365046" y="2849548"/>
            <a:ext cx="7410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La médiation pénale post-</a:t>
            </a:r>
            <a:r>
              <a:rPr lang="fr-FR" b="1" dirty="0" err="1" smtClean="0"/>
              <a:t>sententielle</a:t>
            </a:r>
            <a:r>
              <a:rPr lang="fr-FR" b="1" dirty="0" smtClean="0"/>
              <a:t> (Nantes, Marseille, Pau, 2010)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4581833" y="1790207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2014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1365046" y="3388401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Ile-de-France (CA Paris) ==&gt; 2014 …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47687449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Qu’en est-il en France ?</a:t>
            </a:r>
            <a:endParaRPr lang="fr-FR" dirty="0"/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726533"/>
          </a:xfrm>
        </p:spPr>
        <p:txBody>
          <a:bodyPr>
            <a:normAutofit/>
          </a:bodyPr>
          <a:lstStyle/>
          <a:p>
            <a:pPr marL="720000">
              <a:spcAft>
                <a:spcPts val="1200"/>
              </a:spcAft>
            </a:pPr>
            <a:endParaRPr lang="fr-FR" sz="1800" dirty="0"/>
          </a:p>
          <a:p>
            <a:pPr marL="377100" indent="0">
              <a:spcAft>
                <a:spcPts val="1200"/>
              </a:spcAft>
            </a:pPr>
            <a:endParaRPr lang="fr-FR" sz="1800" dirty="0"/>
          </a:p>
        </p:txBody>
      </p:sp>
      <p:sp>
        <p:nvSpPr>
          <p:cNvPr id="3" name="ZoneTexte 2"/>
          <p:cNvSpPr txBox="1"/>
          <p:nvPr/>
        </p:nvSpPr>
        <p:spPr>
          <a:xfrm>
            <a:off x="934065" y="1179871"/>
            <a:ext cx="5514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/>
              <a:t>Les mesures prometteuses :</a:t>
            </a:r>
            <a:endParaRPr lang="fr-FR" sz="2400" b="1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934065" y="2938199"/>
            <a:ext cx="7177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/>
              <a:t>Les mesures qui pourraient être porteuses :</a:t>
            </a:r>
            <a:endParaRPr lang="fr-FR" sz="2400" b="1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1365046" y="1793936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La médiation pénale</a:t>
            </a:r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365046" y="2315668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La réparation pénale à l’égard des mineurs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1365046" y="3617819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Le travail d’intérêt général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1365046" y="4101239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La contrainte pénale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1365046" y="4568272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Les aménagements alternatifs à l’emprisonnement</a:t>
            </a:r>
            <a:endParaRPr lang="fr-FR" b="1" dirty="0"/>
          </a:p>
        </p:txBody>
      </p:sp>
      <p:sp>
        <p:nvSpPr>
          <p:cNvPr id="4" name="Ellipse 3"/>
          <p:cNvSpPr/>
          <p:nvPr/>
        </p:nvSpPr>
        <p:spPr>
          <a:xfrm>
            <a:off x="7021871" y="2938199"/>
            <a:ext cx="1876323" cy="1764898"/>
          </a:xfrm>
          <a:prstGeom prst="ellipse">
            <a:avLst/>
          </a:prstGeom>
          <a:solidFill>
            <a:srgbClr val="A71C05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Dans le respect du consentement de l’intéressé tout au long du processus !!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47687449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0" grpId="0"/>
      <p:bldP spid="11" grpId="0"/>
      <p:bldP spid="1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3366FF"/>
                </a:solidFill>
              </a:rPr>
              <a:t>Qu’en est-il en France ?</a:t>
            </a:r>
            <a:endParaRPr lang="fr-FR" dirty="0"/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954455"/>
          </a:xfrm>
        </p:spPr>
        <p:txBody>
          <a:bodyPr>
            <a:normAutofit/>
          </a:bodyPr>
          <a:lstStyle/>
          <a:p>
            <a:pPr marL="720000">
              <a:spcAft>
                <a:spcPts val="1200"/>
              </a:spcAft>
            </a:pPr>
            <a:r>
              <a:rPr lang="fr-FR" sz="2400" dirty="0" smtClean="0"/>
              <a:t>Vers une intégration pleine et entière de la JR</a:t>
            </a:r>
            <a:endParaRPr lang="fr-FR" sz="1800" dirty="0"/>
          </a:p>
          <a:p>
            <a:pPr marL="720000">
              <a:buFont typeface="Arial"/>
              <a:buChar char="•"/>
            </a:pPr>
            <a:r>
              <a:rPr lang="fr-FR" sz="1800" dirty="0" smtClean="0"/>
              <a:t>Médiation restaurative</a:t>
            </a:r>
          </a:p>
          <a:p>
            <a:pPr marL="720000">
              <a:buFont typeface="Arial"/>
              <a:buChar char="•"/>
            </a:pPr>
            <a:r>
              <a:rPr lang="fr-FR" sz="1800" dirty="0" smtClean="0"/>
              <a:t>Conférence restaurative</a:t>
            </a:r>
          </a:p>
          <a:p>
            <a:pPr marL="720000">
              <a:buFont typeface="Arial"/>
              <a:buChar char="•"/>
            </a:pPr>
            <a:r>
              <a:rPr lang="fr-FR" sz="1800" dirty="0" smtClean="0"/>
              <a:t>Cercles restauratifs</a:t>
            </a:r>
          </a:p>
          <a:p>
            <a:pPr marL="720000">
              <a:buFont typeface="Arial"/>
              <a:buChar char="•"/>
            </a:pPr>
            <a:r>
              <a:rPr lang="fr-FR" sz="1800" dirty="0" smtClean="0"/>
              <a:t>RDV &amp; RCV</a:t>
            </a:r>
          </a:p>
          <a:p>
            <a:pPr marL="720000">
              <a:buFont typeface="Arial"/>
              <a:buChar char="•"/>
            </a:pPr>
            <a:r>
              <a:rPr lang="fr-FR" sz="1800" dirty="0" smtClean="0"/>
              <a:t>Cercles de soutien et de responsabilité</a:t>
            </a:r>
          </a:p>
          <a:p>
            <a:pPr marL="377100" indent="0"/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758336" y="3694839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À tous les stades de la procédure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1910736" y="4031905"/>
            <a:ext cx="6433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Dans le respect du consentement de chaque intéressé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2066413" y="4401237"/>
            <a:ext cx="551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A71C05"/>
                </a:solidFill>
                <a:sym typeface="Wingdings"/>
              </a:rPr>
              <a:t></a:t>
            </a:r>
            <a:r>
              <a:rPr lang="fr-FR" b="1" dirty="0" smtClean="0">
                <a:sym typeface="Wingdings"/>
              </a:rPr>
              <a:t>  </a:t>
            </a:r>
            <a:r>
              <a:rPr lang="fr-FR" b="1" dirty="0" smtClean="0"/>
              <a:t>Pour les majeurs et les mineurs</a:t>
            </a:r>
            <a:endParaRPr lang="fr-FR" b="1" dirty="0"/>
          </a:p>
        </p:txBody>
      </p:sp>
      <p:sp>
        <p:nvSpPr>
          <p:cNvPr id="8" name="Ellipse 7"/>
          <p:cNvSpPr/>
          <p:nvPr/>
        </p:nvSpPr>
        <p:spPr>
          <a:xfrm>
            <a:off x="6334432" y="1725553"/>
            <a:ext cx="2080342" cy="1969285"/>
          </a:xfrm>
          <a:prstGeom prst="ellipse">
            <a:avLst/>
          </a:prstGeom>
          <a:solidFill>
            <a:srgbClr val="A71C05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Vers un </a:t>
            </a:r>
            <a:br>
              <a:rPr lang="fr-FR" sz="1400" dirty="0" smtClean="0"/>
            </a:br>
            <a:r>
              <a:rPr lang="fr-FR" dirty="0" smtClean="0"/>
              <a:t>droit à la Justice restaurative ?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31962312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3366FF"/>
                </a:solidFill>
              </a:rPr>
              <a:t>QU’EST-CE QUE </a:t>
            </a:r>
            <a:r>
              <a:rPr lang="fr-FR" dirty="0" smtClean="0">
                <a:solidFill>
                  <a:srgbClr val="3366FF"/>
                </a:solidFill>
              </a:rPr>
              <a:t>L’ I F J R </a:t>
            </a:r>
            <a:r>
              <a:rPr lang="fr-FR" dirty="0">
                <a:solidFill>
                  <a:srgbClr val="3366FF"/>
                </a:solidFill>
              </a:rPr>
              <a:t>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59" y="1100628"/>
            <a:ext cx="5468697" cy="762709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3366FF"/>
                </a:solidFill>
              </a:rPr>
              <a:t>I</a:t>
            </a:r>
            <a:r>
              <a:rPr lang="fr-FR" sz="2000" dirty="0" smtClean="0"/>
              <a:t>nstitut </a:t>
            </a:r>
            <a:r>
              <a:rPr lang="fr-FR" sz="3200" dirty="0" smtClean="0">
                <a:solidFill>
                  <a:srgbClr val="3366FF"/>
                </a:solidFill>
              </a:rPr>
              <a:t>F</a:t>
            </a:r>
            <a:r>
              <a:rPr lang="fr-FR" sz="2000" dirty="0" smtClean="0"/>
              <a:t>rançais </a:t>
            </a:r>
            <a:r>
              <a:rPr lang="fr-FR" sz="2000" dirty="0"/>
              <a:t>pour la </a:t>
            </a:r>
            <a:r>
              <a:rPr lang="fr-FR" sz="3200" dirty="0">
                <a:solidFill>
                  <a:srgbClr val="3366FF"/>
                </a:solidFill>
              </a:rPr>
              <a:t>J</a:t>
            </a:r>
            <a:r>
              <a:rPr lang="fr-FR" sz="2000" dirty="0"/>
              <a:t>ustice </a:t>
            </a:r>
            <a:r>
              <a:rPr lang="fr-FR" sz="3200" dirty="0">
                <a:solidFill>
                  <a:srgbClr val="3366FF"/>
                </a:solidFill>
              </a:rPr>
              <a:t>R</a:t>
            </a:r>
            <a:r>
              <a:rPr lang="fr-FR" sz="2000" dirty="0"/>
              <a:t>estaurative</a:t>
            </a:r>
          </a:p>
          <a:p>
            <a:endParaRPr lang="fr-FR" sz="2000" dirty="0"/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1759700" y="1100628"/>
            <a:ext cx="1178666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2822157" y="1100628"/>
            <a:ext cx="3934421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1976013" y="2386655"/>
            <a:ext cx="3939649" cy="19216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u="sng" dirty="0" smtClean="0"/>
              <a:t>Nos missions :</a:t>
            </a:r>
          </a:p>
          <a:p>
            <a:pPr>
              <a:buFont typeface="Arial"/>
              <a:buChar char="•"/>
            </a:pPr>
            <a:r>
              <a:rPr lang="fr-FR" sz="1500" dirty="0"/>
              <a:t>P</a:t>
            </a:r>
            <a:r>
              <a:rPr lang="fr-FR" sz="1500" dirty="0" smtClean="0"/>
              <a:t>romouvoir la Justice restaurative</a:t>
            </a:r>
          </a:p>
          <a:p>
            <a:pPr>
              <a:buFont typeface="Arial"/>
              <a:buChar char="•"/>
            </a:pPr>
            <a:r>
              <a:rPr lang="fr-FR" sz="1500" dirty="0"/>
              <a:t>E</a:t>
            </a:r>
            <a:r>
              <a:rPr lang="fr-FR" sz="1500" dirty="0" smtClean="0"/>
              <a:t>ncourager la recherche</a:t>
            </a:r>
          </a:p>
          <a:p>
            <a:pPr>
              <a:buFont typeface="Arial"/>
              <a:buChar char="•"/>
            </a:pPr>
            <a:r>
              <a:rPr lang="fr-FR" sz="1500" dirty="0"/>
              <a:t>E</a:t>
            </a:r>
            <a:r>
              <a:rPr lang="fr-FR" sz="1500" dirty="0" smtClean="0"/>
              <a:t>ncourager les expérimentations</a:t>
            </a:r>
          </a:p>
          <a:p>
            <a:pPr>
              <a:buFont typeface="Arial"/>
              <a:buChar char="•"/>
            </a:pPr>
            <a:r>
              <a:rPr lang="fr-FR" sz="1500" dirty="0" smtClean="0"/>
              <a:t>Former et soutenir les professionnels</a:t>
            </a:r>
          </a:p>
          <a:p>
            <a:pPr>
              <a:buFont typeface="Arial"/>
              <a:buChar char="•"/>
            </a:pP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4061206" y="5851960"/>
            <a:ext cx="2877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www.justicerestaurative.org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69527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FJR-couleu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1" y="411497"/>
            <a:ext cx="5735523" cy="392404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873119" y="454889"/>
            <a:ext cx="399112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Merci</a:t>
            </a:r>
          </a:p>
          <a:p>
            <a:pPr algn="ctr"/>
            <a:r>
              <a:rPr lang="fr-FR" sz="3600" dirty="0"/>
              <a:t>d</a:t>
            </a:r>
            <a:r>
              <a:rPr lang="fr-FR" sz="3600" dirty="0" smtClean="0"/>
              <a:t>e votre</a:t>
            </a:r>
          </a:p>
          <a:p>
            <a:pPr algn="r"/>
            <a:r>
              <a:rPr lang="fr-FR" sz="3600" dirty="0" smtClean="0"/>
              <a:t>attention</a:t>
            </a:r>
            <a:endParaRPr lang="fr-FR" sz="3600" dirty="0"/>
          </a:p>
        </p:txBody>
      </p:sp>
      <p:sp>
        <p:nvSpPr>
          <p:cNvPr id="10" name="ZoneTexte 9"/>
          <p:cNvSpPr txBox="1"/>
          <p:nvPr/>
        </p:nvSpPr>
        <p:spPr>
          <a:xfrm>
            <a:off x="4010912" y="3961072"/>
            <a:ext cx="532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 smtClean="0"/>
              <a:t>www.justicerestaurative.org</a:t>
            </a:r>
            <a:endParaRPr lang="fr-FR" sz="2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3067908" y="5595801"/>
            <a:ext cx="5658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Suivez nous également sur :</a:t>
            </a:r>
          </a:p>
          <a:p>
            <a:r>
              <a:rPr lang="fr-FR" i="1" dirty="0" smtClean="0"/>
              <a:t>	</a:t>
            </a:r>
            <a:r>
              <a:rPr lang="fr-FR" i="1" dirty="0" err="1" smtClean="0"/>
              <a:t>Twitter</a:t>
            </a:r>
            <a:r>
              <a:rPr lang="fr-FR" dirty="0" smtClean="0"/>
              <a:t> : @</a:t>
            </a:r>
            <a:r>
              <a:rPr lang="fr-FR" dirty="0" err="1" smtClean="0"/>
              <a:t>IFJR_officiel</a:t>
            </a:r>
            <a:endParaRPr lang="fr-FR" dirty="0" smtClean="0"/>
          </a:p>
          <a:p>
            <a:r>
              <a:rPr lang="fr-FR" i="1" dirty="0" smtClean="0"/>
              <a:t>	et </a:t>
            </a:r>
            <a:r>
              <a:rPr lang="fr-FR" i="1" dirty="0" err="1" smtClean="0"/>
              <a:t>facebook</a:t>
            </a:r>
            <a:r>
              <a:rPr lang="fr-FR" i="1" dirty="0" smtClean="0"/>
              <a:t> </a:t>
            </a:r>
            <a:r>
              <a:rPr lang="fr-FR" dirty="0" smtClean="0"/>
              <a:t>: </a:t>
            </a:r>
            <a:r>
              <a:rPr lang="fr-FR" dirty="0"/>
              <a:t>facebook.com/</a:t>
            </a:r>
            <a:r>
              <a:rPr lang="fr-FR" dirty="0" err="1" smtClean="0"/>
              <a:t>IFJRofficiel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480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1258</TotalTime>
  <Words>779</Words>
  <Application>Microsoft Macintosh PowerPoint</Application>
  <PresentationFormat>Présentation à l'écran (4:3)</PresentationFormat>
  <Paragraphs>138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Angles</vt:lpstr>
      <vt:lpstr>LA JUSTICE RESTAURATIVE </vt:lpstr>
      <vt:lpstr>QU’EST-CE QUE L’ I F J R ?</vt:lpstr>
      <vt:lpstr>QU’EST-CE QUE LA JUSTICE RESTAURATIVE ?</vt:lpstr>
      <vt:lpstr>QU’EST-CE QUE LA JUSTICE RESTAURATIVE ?</vt:lpstr>
      <vt:lpstr>Présentation PowerPoint</vt:lpstr>
      <vt:lpstr>Présentation PowerPoint</vt:lpstr>
      <vt:lpstr>Quelles en sont les applications ?</vt:lpstr>
      <vt:lpstr>La directive du 25 octobre 2012</vt:lpstr>
      <vt:lpstr>La directive du 25 octobre 2012</vt:lpstr>
      <vt:lpstr>La directive du 25 octobre 2012</vt:lpstr>
      <vt:lpstr>La directive du 25 octobre 2012</vt:lpstr>
      <vt:lpstr>La directive du 25 octobre 2012</vt:lpstr>
      <vt:lpstr>La directive du 25 octobre 2012</vt:lpstr>
      <vt:lpstr>La directive du 25 octobre 2012</vt:lpstr>
      <vt:lpstr>La directive du 25 octobre 2012</vt:lpstr>
      <vt:lpstr>Qu’en est-il en France ?</vt:lpstr>
      <vt:lpstr>Qu’en est-il en France ?</vt:lpstr>
      <vt:lpstr>Qu’en est-il en France ?</vt:lpstr>
      <vt:lpstr>QU’EST-CE QUE L’ I F J R ?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JUSTICE RESTAURATIVE </dc:title>
  <dc:creator>Benjamin SAYOUS</dc:creator>
  <cp:lastModifiedBy>Benjamin SAYOUS</cp:lastModifiedBy>
  <cp:revision>48</cp:revision>
  <dcterms:created xsi:type="dcterms:W3CDTF">2013-10-11T14:48:46Z</dcterms:created>
  <dcterms:modified xsi:type="dcterms:W3CDTF">2014-02-24T13:44:52Z</dcterms:modified>
</cp:coreProperties>
</file>